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76"/>
    <p:restoredTop sz="96208"/>
  </p:normalViewPr>
  <p:slideViewPr>
    <p:cSldViewPr snapToGrid="0" snapToObjects="1">
      <p:cViewPr varScale="1">
        <p:scale>
          <a:sx n="108" d="100"/>
          <a:sy n="108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file:///Users/esdras/Ironhack/Proyect/Prophet/filename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67997DE-59E4-FA44-B6C5-3EA12291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4027" b="-2"/>
          <a:stretch/>
        </p:blipFill>
        <p:spPr>
          <a:xfrm>
            <a:off x="-2" y="-1"/>
            <a:ext cx="7425903" cy="6858000"/>
          </a:xfrm>
          <a:prstGeom prst="rect">
            <a:avLst/>
          </a:prstGeom>
        </p:spPr>
      </p:pic>
      <p:sp>
        <p:nvSpPr>
          <p:cNvPr id="74" name="Rectangle 68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1B4CC-0F94-E14D-8B90-FD14A368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1" y="1658528"/>
            <a:ext cx="3741824" cy="3540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-100" dirty="0">
                <a:solidFill>
                  <a:schemeClr val="tx1"/>
                </a:solidFill>
              </a:rPr>
              <a:t>FB Prophet (Time Series) Forecasting practical application</a:t>
            </a: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7B285E0-44B3-9449-A798-B9D085EB9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9" y="4060528"/>
            <a:ext cx="2387433" cy="23934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7F2A6A-3D45-D04B-8EBD-E31A414C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848" y="295988"/>
            <a:ext cx="2337435" cy="2337435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A5EABC0E-D163-FC43-A888-39CF18F43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607" y="2630161"/>
            <a:ext cx="1451917" cy="14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picture containing object, different, table, group&#10;&#10;Description automatically generated">
            <a:extLst>
              <a:ext uri="{FF2B5EF4-FFF2-40B4-BE49-F238E27FC236}">
                <a16:creationId xmlns:a16="http://schemas.microsoft.com/office/drawing/2014/main" id="{A313EEFE-C171-6D41-9758-08545DD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3" y="1776928"/>
            <a:ext cx="9536577" cy="3300019"/>
          </a:xfrm>
          <a:prstGeom prst="rect">
            <a:avLst/>
          </a:prstGeom>
        </p:spPr>
      </p:pic>
      <p:sp>
        <p:nvSpPr>
          <p:cNvPr id="14" name="Vertical Title 3">
            <a:extLst>
              <a:ext uri="{FF2B5EF4-FFF2-40B4-BE49-F238E27FC236}">
                <a16:creationId xmlns:a16="http://schemas.microsoft.com/office/drawing/2014/main" id="{9E47B737-A6B8-4645-A5F2-72B508A9C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36873" y="596119"/>
            <a:ext cx="10281391" cy="843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chemeClr val="accent1"/>
                </a:solidFill>
              </a:rPr>
              <a:t>Riesgos</a:t>
            </a:r>
            <a:r>
              <a:rPr lang="en-US" sz="5200" dirty="0">
                <a:solidFill>
                  <a:schemeClr val="accent1"/>
                </a:solidFill>
              </a:rPr>
              <a:t>: </a:t>
            </a:r>
            <a:r>
              <a:rPr lang="en-US" sz="5200" dirty="0" err="1">
                <a:solidFill>
                  <a:schemeClr val="accent1"/>
                </a:solidFill>
              </a:rPr>
              <a:t>Pronostico</a:t>
            </a:r>
            <a:r>
              <a:rPr lang="en-US" sz="5200" dirty="0">
                <a:solidFill>
                  <a:schemeClr val="accent1"/>
                </a:solidFill>
              </a:rPr>
              <a:t> de Pan de Curry</a:t>
            </a:r>
          </a:p>
        </p:txBody>
      </p:sp>
    </p:spTree>
    <p:extLst>
      <p:ext uri="{BB962C8B-B14F-4D97-AF65-F5344CB8AC3E}">
        <p14:creationId xmlns:p14="http://schemas.microsoft.com/office/powerpoint/2010/main" val="365579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reparing food in a store&#10;&#10;Description automatically generated">
            <a:extLst>
              <a:ext uri="{FF2B5EF4-FFF2-40B4-BE49-F238E27FC236}">
                <a16:creationId xmlns:a16="http://schemas.microsoft.com/office/drawing/2014/main" id="{B8002FF9-5547-DA44-BE2B-9F53AE5A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 err="1">
                <a:solidFill>
                  <a:schemeClr val="tx1"/>
                </a:solidFill>
              </a:rPr>
              <a:t>Conclusiones</a:t>
            </a:r>
            <a:endParaRPr lang="en-US" sz="4400" spc="-100" dirty="0">
              <a:solidFill>
                <a:schemeClr val="tx1"/>
              </a:solidFill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21A40BD9-E3DB-DA43-A6F5-1AEE87058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1974166"/>
            <a:ext cx="1218655" cy="12217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0F73DD8-F8F5-D04A-8E4B-D988C4144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6436" y="1974166"/>
            <a:ext cx="1221708" cy="1221708"/>
          </a:xfrm>
          <a:prstGeom prst="rect">
            <a:avLst/>
          </a:prstGeom>
        </p:spPr>
      </p:pic>
      <p:pic>
        <p:nvPicPr>
          <p:cNvPr id="88" name="Graphic 87" descr="Close">
            <a:extLst>
              <a:ext uri="{FF2B5EF4-FFF2-40B4-BE49-F238E27FC236}">
                <a16:creationId xmlns:a16="http://schemas.microsoft.com/office/drawing/2014/main" id="{2FAD535B-CE1F-7F46-8699-5F7A4D08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3033" y="2315369"/>
            <a:ext cx="683849" cy="6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21BC5AD-9568-F044-9E6E-BE215D7BB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SWEET Co. Bakery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DBAF206-87D7-584F-88F5-3618025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249" y="2139696"/>
            <a:ext cx="4016116" cy="3645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Localizada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corazón</a:t>
            </a:r>
            <a:r>
              <a:rPr lang="en-US" sz="2400" dirty="0">
                <a:solidFill>
                  <a:srgbClr val="FFFFFF"/>
                </a:solidFill>
              </a:rPr>
              <a:t> de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 SWEET es una </a:t>
            </a:r>
            <a:r>
              <a:rPr lang="en-US" sz="2400" dirty="0" err="1">
                <a:solidFill>
                  <a:srgbClr val="FFFFFF"/>
                </a:solidFill>
              </a:rPr>
              <a:t>panadería</a:t>
            </a:r>
            <a:r>
              <a:rPr lang="en-US" sz="2400" dirty="0">
                <a:solidFill>
                  <a:srgbClr val="FFFFFF"/>
                </a:solidFill>
              </a:rPr>
              <a:t> familiar que </a:t>
            </a:r>
            <a:r>
              <a:rPr lang="en-US" sz="2400" dirty="0" err="1">
                <a:solidFill>
                  <a:srgbClr val="FFFFFF"/>
                </a:solidFill>
              </a:rPr>
              <a:t>sirve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productos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horneados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calidad</a:t>
            </a:r>
            <a:r>
              <a:rPr lang="en-US" sz="2400" dirty="0">
                <a:solidFill>
                  <a:srgbClr val="FFFFFF"/>
                </a:solidFill>
              </a:rPr>
              <a:t>. Operando por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familia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durante</a:t>
            </a:r>
            <a:r>
              <a:rPr lang="en-US" sz="2400" dirty="0">
                <a:solidFill>
                  <a:srgbClr val="FFFFFF"/>
                </a:solidFill>
              </a:rPr>
              <a:t> 107 </a:t>
            </a:r>
            <a:r>
              <a:rPr lang="en-US" sz="2400" dirty="0" err="1">
                <a:solidFill>
                  <a:srgbClr val="FFFFFF"/>
                </a:solidFill>
              </a:rPr>
              <a:t>años</a:t>
            </a:r>
            <a:r>
              <a:rPr lang="en-US" sz="2400" dirty="0">
                <a:solidFill>
                  <a:srgbClr val="FFFFFF"/>
                </a:solidFill>
              </a:rPr>
              <a:t> por 4 </a:t>
            </a:r>
            <a:r>
              <a:rPr lang="en-US" sz="2400" dirty="0" err="1">
                <a:solidFill>
                  <a:srgbClr val="FFFFFF"/>
                </a:solidFill>
              </a:rPr>
              <a:t>generaciones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originalmente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comenzo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Seattle, EUA y </a:t>
            </a:r>
            <a:r>
              <a:rPr lang="en-US" sz="2400" dirty="0" err="1">
                <a:solidFill>
                  <a:srgbClr val="FFFFFF"/>
                </a:solidFill>
              </a:rPr>
              <a:t>actualmente</a:t>
            </a:r>
            <a:r>
              <a:rPr lang="en-US" sz="2400" dirty="0">
                <a:solidFill>
                  <a:srgbClr val="FFFFFF"/>
                </a:solidFill>
              </a:rPr>
              <a:t> se </a:t>
            </a:r>
            <a:r>
              <a:rPr lang="en-US" sz="2400" dirty="0" err="1">
                <a:solidFill>
                  <a:srgbClr val="FFFFFF"/>
                </a:solidFill>
              </a:rPr>
              <a:t>encuentra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7A840DD3-BC39-F24B-9912-EA6B95A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24299" b="-2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4" name="Picture 1" descr="Macintosh HD:Users:Esdras:Desktop:120205-0001.JPG">
            <a:extLst>
              <a:ext uri="{FF2B5EF4-FFF2-40B4-BE49-F238E27FC236}">
                <a16:creationId xmlns:a16="http://schemas.microsoft.com/office/drawing/2014/main" id="{7EA9AE33-9CD2-9647-AF6F-AF8B2EF73B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r="8927" b="-1"/>
          <a:stretch/>
        </p:blipFill>
        <p:spPr bwMode="auto">
          <a:xfrm>
            <a:off x="5137460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75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E91053A7-CF32-644F-94DA-1D16DB68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 b="-4"/>
          <a:stretch/>
        </p:blipFill>
        <p:spPr>
          <a:xfrm>
            <a:off x="321733" y="321733"/>
            <a:ext cx="2161630" cy="2425695"/>
          </a:xfrm>
          <a:prstGeom prst="rect">
            <a:avLst/>
          </a:prstGeom>
        </p:spPr>
      </p:pic>
      <p:pic>
        <p:nvPicPr>
          <p:cNvPr id="7" name="Picture 6" descr="A picture containing indoor, black, cake, table&#10;&#10;Description automatically generated">
            <a:extLst>
              <a:ext uri="{FF2B5EF4-FFF2-40B4-BE49-F238E27FC236}">
                <a16:creationId xmlns:a16="http://schemas.microsoft.com/office/drawing/2014/main" id="{CD66C830-6FD4-0449-AC42-F6C332C1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3" r="2351" b="-1"/>
          <a:stretch/>
        </p:blipFill>
        <p:spPr>
          <a:xfrm>
            <a:off x="2567183" y="321730"/>
            <a:ext cx="2161630" cy="2425695"/>
          </a:xfrm>
          <a:prstGeom prst="rect">
            <a:avLst/>
          </a:prstGeom>
        </p:spPr>
      </p:pic>
      <p:pic>
        <p:nvPicPr>
          <p:cNvPr id="13" name="Picture 12" descr="A tray of food&#10;&#10;Description automatically generated">
            <a:extLst>
              <a:ext uri="{FF2B5EF4-FFF2-40B4-BE49-F238E27FC236}">
                <a16:creationId xmlns:a16="http://schemas.microsoft.com/office/drawing/2014/main" id="{75D9B4D9-26B0-E04F-B3B8-8E60220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r="3" b="23938"/>
          <a:stretch/>
        </p:blipFill>
        <p:spPr>
          <a:xfrm>
            <a:off x="321733" y="2831251"/>
            <a:ext cx="4407080" cy="3705016"/>
          </a:xfrm>
          <a:prstGeom prst="rect">
            <a:avLst/>
          </a:prstGeom>
        </p:spPr>
      </p:pic>
      <p:pic>
        <p:nvPicPr>
          <p:cNvPr id="19" name="Picture 18" descr="A close up of a doughnut sitting on a table&#10;&#10;Description automatically generated">
            <a:extLst>
              <a:ext uri="{FF2B5EF4-FFF2-40B4-BE49-F238E27FC236}">
                <a16:creationId xmlns:a16="http://schemas.microsoft.com/office/drawing/2014/main" id="{76837593-BA86-7C4A-81D4-7CEBBC700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 b="-1"/>
          <a:stretch/>
        </p:blipFill>
        <p:spPr>
          <a:xfrm>
            <a:off x="4812633" y="321733"/>
            <a:ext cx="7057634" cy="621453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CD6F49F-AA33-DB4C-840D-786AA33A5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22" y="321730"/>
            <a:ext cx="1366456" cy="1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7802" y="2288062"/>
            <a:ext cx="10073638" cy="380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Nulo</a:t>
            </a:r>
            <a:r>
              <a:rPr lang="en-US" sz="4000" dirty="0"/>
              <a:t> control </a:t>
            </a:r>
            <a:r>
              <a:rPr lang="en-US" sz="4000" dirty="0" err="1"/>
              <a:t>estadístico</a:t>
            </a:r>
            <a:r>
              <a:rPr lang="en-US" sz="4000" dirty="0"/>
              <a:t> y de </a:t>
            </a:r>
            <a:r>
              <a:rPr lang="en-US" sz="4000" dirty="0" err="1"/>
              <a:t>información</a:t>
            </a:r>
            <a:r>
              <a:rPr lang="en-US" sz="4000" dirty="0"/>
              <a:t>.</a:t>
            </a:r>
          </a:p>
          <a:p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poco</a:t>
            </a:r>
            <a:r>
              <a:rPr lang="en-US" sz="4000" dirty="0"/>
              <a:t> </a:t>
            </a:r>
            <a:r>
              <a:rPr lang="en-US" sz="4000" dirty="0" err="1"/>
              <a:t>confiable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pronóstico</a:t>
            </a:r>
            <a:r>
              <a:rPr lang="en-US" sz="4000" dirty="0"/>
              <a:t> de </a:t>
            </a:r>
            <a:r>
              <a:rPr lang="en-US" sz="4000" dirty="0" err="1"/>
              <a:t>producción</a:t>
            </a:r>
            <a:r>
              <a:rPr lang="en-US" sz="4000" dirty="0"/>
              <a:t>.</a:t>
            </a:r>
          </a:p>
          <a:p>
            <a:r>
              <a:rPr lang="en-US" sz="4000" dirty="0"/>
              <a:t>Baja </a:t>
            </a:r>
            <a:r>
              <a:rPr lang="en-US" sz="4000" dirty="0" err="1"/>
              <a:t>optimización</a:t>
            </a:r>
            <a:r>
              <a:rPr lang="en-US" sz="4000" dirty="0"/>
              <a:t> de </a:t>
            </a:r>
            <a:r>
              <a:rPr lang="en-US" sz="4000" dirty="0" err="1"/>
              <a:t>recursos</a:t>
            </a:r>
            <a:r>
              <a:rPr lang="en-US" sz="4000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3EF8580-213C-424D-89DC-F0A4DC5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3" y="2146508"/>
            <a:ext cx="11175200" cy="27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48127D9-9B29-EE48-9C19-FD0ACF8EDD81}"/>
              </a:ext>
            </a:extLst>
          </p:cNvPr>
          <p:cNvSpPr txBox="1">
            <a:spLocks/>
          </p:cNvSpPr>
          <p:nvPr/>
        </p:nvSpPr>
        <p:spPr>
          <a:xfrm>
            <a:off x="2133474" y="2423160"/>
            <a:ext cx="8308974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>
                <a:solidFill>
                  <a:schemeClr val="tx2"/>
                </a:solidFill>
              </a:rPr>
              <a:t>f(x) = g(x) + s(x) + h(x) + e(t)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32ABC1-879F-9D4F-B1C5-C78B388D02BD}"/>
              </a:ext>
            </a:extLst>
          </p:cNvPr>
          <p:cNvSpPr txBox="1">
            <a:spLocks/>
          </p:cNvSpPr>
          <p:nvPr/>
        </p:nvSpPr>
        <p:spPr>
          <a:xfrm>
            <a:off x="1968882" y="3791185"/>
            <a:ext cx="8638158" cy="2499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_tradnl" b="1" dirty="0"/>
              <a:t>Tendencia g(x): </a:t>
            </a:r>
            <a:r>
              <a:rPr lang="es-ES_tradnl" dirty="0"/>
              <a:t>modela cambios no periódicos ya sea lineal o logístico.</a:t>
            </a:r>
          </a:p>
          <a:p>
            <a:pPr fontAlgn="base"/>
            <a:r>
              <a:rPr lang="es-ES_tradnl" b="1" dirty="0"/>
              <a:t>Estacionalidad</a:t>
            </a:r>
            <a:r>
              <a:rPr lang="es-ES_tradnl" dirty="0"/>
              <a:t>  </a:t>
            </a:r>
            <a:r>
              <a:rPr lang="es-ES_tradnl" b="1" dirty="0"/>
              <a:t>s(x)</a:t>
            </a:r>
            <a:r>
              <a:rPr lang="es-ES_tradnl" dirty="0"/>
              <a:t>: representa cambios periódicos (semanales, mensuales, anuales).</a:t>
            </a:r>
          </a:p>
          <a:p>
            <a:pPr fontAlgn="base"/>
            <a:r>
              <a:rPr lang="es-ES_tradnl" dirty="0"/>
              <a:t>Enlaza los efectos de </a:t>
            </a:r>
            <a:r>
              <a:rPr lang="es-ES_tradnl" b="1" dirty="0"/>
              <a:t>días festivos h(x) </a:t>
            </a:r>
            <a:r>
              <a:rPr lang="es-ES_tradnl" dirty="0"/>
              <a:t>en horarios potencialmente irregulares.</a:t>
            </a:r>
          </a:p>
          <a:p>
            <a:r>
              <a:rPr lang="es-ES_tradnl" b="1" dirty="0">
                <a:solidFill>
                  <a:schemeClr val="tx2"/>
                </a:solidFill>
              </a:rPr>
              <a:t>εx</a:t>
            </a:r>
            <a:r>
              <a:rPr lang="es-ES_tradnl" dirty="0">
                <a:solidFill>
                  <a:schemeClr val="tx2"/>
                </a:solidFill>
              </a:rPr>
              <a:t>: error explica cualquier cambio inusual que el modelo no tenga en cuenta</a:t>
            </a:r>
          </a:p>
        </p:txBody>
      </p:sp>
      <p:pic>
        <p:nvPicPr>
          <p:cNvPr id="13" name="Picture 12" descr="A picture containing drawing, red, blue&#10;&#10;Description automatically generated">
            <a:extLst>
              <a:ext uri="{FF2B5EF4-FFF2-40B4-BE49-F238E27FC236}">
                <a16:creationId xmlns:a16="http://schemas.microsoft.com/office/drawing/2014/main" id="{156819A9-2D14-5846-A81C-24A02E33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6" y="488099"/>
            <a:ext cx="6973950" cy="163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BF80D8-E755-3B4C-9662-3688DF15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7" name="Picture 6" descr="A picture containing object, table, many, colorful&#10;&#10;Description automatically generated">
            <a:extLst>
              <a:ext uri="{FF2B5EF4-FFF2-40B4-BE49-F238E27FC236}">
                <a16:creationId xmlns:a16="http://schemas.microsoft.com/office/drawing/2014/main" id="{CCF188E3-3FE7-094F-A4F1-28B4C271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23" y="339299"/>
            <a:ext cx="9201889" cy="3085129"/>
          </a:xfrm>
          <a:prstGeom prst="rect">
            <a:avLst/>
          </a:prstGeom>
        </p:spPr>
      </p:pic>
      <p:pic>
        <p:nvPicPr>
          <p:cNvPr id="9" name="Picture 8" descr="A picture containing colorful, lined, row, bunch&#10;&#10;Description automatically generated">
            <a:extLst>
              <a:ext uri="{FF2B5EF4-FFF2-40B4-BE49-F238E27FC236}">
                <a16:creationId xmlns:a16="http://schemas.microsoft.com/office/drawing/2014/main" id="{20A93C0F-C218-2A4A-9B76-B1D8B84C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32" y="3598649"/>
            <a:ext cx="9542380" cy="3085130"/>
          </a:xfrm>
          <a:prstGeom prst="rect">
            <a:avLst/>
          </a:prstGeom>
        </p:spPr>
      </p:pic>
      <p:pic>
        <p:nvPicPr>
          <p:cNvPr id="13" name="Graphic 12" descr="Playbook">
            <a:hlinkClick r:id="rId6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sp>
        <p:nvSpPr>
          <p:cNvPr id="16" name="Vertical Title 3">
            <a:extLst>
              <a:ext uri="{FF2B5EF4-FFF2-40B4-BE49-F238E27FC236}">
                <a16:creationId xmlns:a16="http://schemas.microsoft.com/office/drawing/2014/main" id="{DDAA744D-E329-6C42-A905-2FA22038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50592" y="340018"/>
            <a:ext cx="6876287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Aplicación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RH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8571C4-B7B2-F74E-A783-01F1BEF8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95899"/>
              </p:ext>
            </p:extLst>
          </p:nvPr>
        </p:nvGraphicFramePr>
        <p:xfrm>
          <a:off x="3644044" y="1183978"/>
          <a:ext cx="5280500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955">
                  <a:extLst>
                    <a:ext uri="{9D8B030D-6E8A-4147-A177-3AD203B41FA5}">
                      <a16:colId xmlns:a16="http://schemas.microsoft.com/office/drawing/2014/main" val="906640925"/>
                    </a:ext>
                  </a:extLst>
                </a:gridCol>
                <a:gridCol w="1144617">
                  <a:extLst>
                    <a:ext uri="{9D8B030D-6E8A-4147-A177-3AD203B41FA5}">
                      <a16:colId xmlns:a16="http://schemas.microsoft.com/office/drawing/2014/main" val="2599665014"/>
                    </a:ext>
                  </a:extLst>
                </a:gridCol>
                <a:gridCol w="824124">
                  <a:extLst>
                    <a:ext uri="{9D8B030D-6E8A-4147-A177-3AD203B41FA5}">
                      <a16:colId xmlns:a16="http://schemas.microsoft.com/office/drawing/2014/main" val="3773303520"/>
                    </a:ext>
                  </a:extLst>
                </a:gridCol>
                <a:gridCol w="686770">
                  <a:extLst>
                    <a:ext uri="{9D8B030D-6E8A-4147-A177-3AD203B41FA5}">
                      <a16:colId xmlns:a16="http://schemas.microsoft.com/office/drawing/2014/main" val="3693311780"/>
                    </a:ext>
                  </a:extLst>
                </a:gridCol>
                <a:gridCol w="640986">
                  <a:extLst>
                    <a:ext uri="{9D8B030D-6E8A-4147-A177-3AD203B41FA5}">
                      <a16:colId xmlns:a16="http://schemas.microsoft.com/office/drawing/2014/main" val="2744862456"/>
                    </a:ext>
                  </a:extLst>
                </a:gridCol>
                <a:gridCol w="1053048">
                  <a:extLst>
                    <a:ext uri="{9D8B030D-6E8A-4147-A177-3AD203B41FA5}">
                      <a16:colId xmlns:a16="http://schemas.microsoft.com/office/drawing/2014/main" val="35112131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Actual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6341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9400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391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9948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73,177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90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66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44,997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527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896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243,165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238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8446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641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18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5162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3227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61,814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379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3144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37,270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7565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0.5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22,044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193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220,212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504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800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233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Perid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22,954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6598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68,861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567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Annual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 dirty="0">
                          <a:effectLst/>
                        </a:rPr>
                        <a:t>       826,326 </a:t>
                      </a:r>
                      <a:endParaRPr lang="en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69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3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6" y="1012201"/>
            <a:ext cx="8851391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Otras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aplicaciones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SWEET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26723" y="2288062"/>
            <a:ext cx="7300609" cy="271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Elaboración</a:t>
            </a:r>
            <a:r>
              <a:rPr lang="en-US" sz="4000" dirty="0"/>
              <a:t> de </a:t>
            </a:r>
            <a:r>
              <a:rPr lang="en-US" sz="4000" dirty="0" err="1"/>
              <a:t>productos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costos</a:t>
            </a:r>
            <a:r>
              <a:rPr lang="en-US" sz="4000" dirty="0"/>
              <a:t> </a:t>
            </a:r>
            <a:r>
              <a:rPr lang="en-US" sz="4000" dirty="0" err="1"/>
              <a:t>fijos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materias</a:t>
            </a:r>
            <a:r>
              <a:rPr lang="en-US" sz="4000" dirty="0"/>
              <a:t> </a:t>
            </a:r>
            <a:r>
              <a:rPr lang="en-US" sz="4000" dirty="0" err="1"/>
              <a:t>primas</a:t>
            </a:r>
            <a:endParaRPr lang="en-US" sz="4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47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322</Words>
  <Application>Microsoft Macintosh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FB Prophet (Time Series) Forecasting practical application</vt:lpstr>
      <vt:lpstr>SWEET Co. Bakery</vt:lpstr>
      <vt:lpstr>PowerPoint Presentation</vt:lpstr>
      <vt:lpstr>Situación actual:</vt:lpstr>
      <vt:lpstr>Situación actual:</vt:lpstr>
      <vt:lpstr>PowerPoint Presentation</vt:lpstr>
      <vt:lpstr>PowerPoint Presentation</vt:lpstr>
      <vt:lpstr>Aplicación en RH </vt:lpstr>
      <vt:lpstr>Otras aplicaciones en SWEET</vt:lpstr>
      <vt:lpstr>Riesgos: Pronostico de Pan de Curry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 Prophet (Time Series) Forecasting practical application</dc:title>
  <dc:creator>Esdras Campos</dc:creator>
  <cp:lastModifiedBy>Esdras Campos</cp:lastModifiedBy>
  <cp:revision>4</cp:revision>
  <cp:lastPrinted>2020-05-20T04:21:29Z</cp:lastPrinted>
  <dcterms:created xsi:type="dcterms:W3CDTF">2020-05-20T03:48:08Z</dcterms:created>
  <dcterms:modified xsi:type="dcterms:W3CDTF">2020-05-20T04:39:16Z</dcterms:modified>
</cp:coreProperties>
</file>